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3879" r:id="rId2"/>
    <p:sldId id="3567" r:id="rId3"/>
    <p:sldId id="3827" r:id="rId4"/>
    <p:sldId id="3828" r:id="rId5"/>
    <p:sldId id="3829" r:id="rId6"/>
    <p:sldId id="3830" r:id="rId7"/>
    <p:sldId id="3831" r:id="rId8"/>
    <p:sldId id="3832" r:id="rId9"/>
    <p:sldId id="3833" r:id="rId10"/>
    <p:sldId id="1816" r:id="rId11"/>
    <p:sldId id="1817" r:id="rId12"/>
    <p:sldId id="1821" r:id="rId13"/>
    <p:sldId id="1822" r:id="rId14"/>
    <p:sldId id="3834" r:id="rId15"/>
    <p:sldId id="2121" r:id="rId16"/>
    <p:sldId id="3881" r:id="rId17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9" y="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93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5890-289D-48CF-A192-5CCB27F70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2255A-A51A-4040-87FD-BC18C8F47E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41A07-9572-4BA8-B004-1940BA5DB09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2C04B-C05F-4C6C-8259-543965D3D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C9C99-6F7C-4115-BB8E-498012FD4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9C0-C8C6-439F-A9E1-F6B62EC2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8AEA-81C9-4CCC-BD9F-40FD61BC80F3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C7739-F984-46A3-B42A-7DB3B6E9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E25885-E5B3-4788-9428-CCAE1869D120}" type="slidenum">
              <a:rPr lang="en-US"/>
              <a:pPr/>
              <a:t>3</a:t>
            </a:fld>
            <a:endParaRPr lang="en-US"/>
          </a:p>
        </p:txBody>
      </p:sp>
      <p:sp>
        <p:nvSpPr>
          <p:cNvPr id="248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19138"/>
            <a:ext cx="5532437" cy="3459162"/>
          </a:xfrm>
          <a:ln/>
        </p:spPr>
      </p:sp>
      <p:sp>
        <p:nvSpPr>
          <p:cNvPr id="248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8013"/>
            <a:ext cx="5142582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60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0D776-2B3F-4888-8289-BAF652E30999}" type="slidenum">
              <a:rPr lang="en-US"/>
              <a:pPr/>
              <a:t>12</a:t>
            </a:fld>
            <a:endParaRPr lang="en-US"/>
          </a:p>
        </p:txBody>
      </p:sp>
      <p:sp>
        <p:nvSpPr>
          <p:cNvPr id="249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05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9BE287-64E3-4DBD-9B37-06F3BCF5970C}" type="slidenum">
              <a:rPr lang="en-US"/>
              <a:pPr/>
              <a:t>13</a:t>
            </a:fld>
            <a:endParaRPr lang="en-US"/>
          </a:p>
        </p:txBody>
      </p:sp>
      <p:sp>
        <p:nvSpPr>
          <p:cNvPr id="249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3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0D776-2B3F-4888-8289-BAF652E30999}" type="slidenum">
              <a:rPr lang="en-US"/>
              <a:pPr/>
              <a:t>14</a:t>
            </a:fld>
            <a:endParaRPr lang="en-US"/>
          </a:p>
        </p:txBody>
      </p:sp>
      <p:sp>
        <p:nvSpPr>
          <p:cNvPr id="249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05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5E817-630F-4CBF-8779-0E8414A3A54D}" type="slidenum">
              <a:rPr lang="en-US"/>
              <a:pPr/>
              <a:t>4</a:t>
            </a:fld>
            <a:endParaRPr lang="en-US"/>
          </a:p>
        </p:txBody>
      </p:sp>
      <p:sp>
        <p:nvSpPr>
          <p:cNvPr id="2478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7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72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2A8A0-212F-49E1-950E-76C890A4084B}" type="slidenum">
              <a:rPr lang="en-US"/>
              <a:pPr/>
              <a:t>5</a:t>
            </a:fld>
            <a:endParaRPr lang="en-US"/>
          </a:p>
        </p:txBody>
      </p:sp>
      <p:sp>
        <p:nvSpPr>
          <p:cNvPr id="248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8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35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6C36A-F787-4B13-8EA5-8EFBE697AB41}" type="slidenum">
              <a:rPr lang="en-US"/>
              <a:pPr/>
              <a:t>6</a:t>
            </a:fld>
            <a:endParaRPr lang="en-US"/>
          </a:p>
        </p:txBody>
      </p:sp>
      <p:sp>
        <p:nvSpPr>
          <p:cNvPr id="248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8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58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F83A5A-4145-4A28-929A-A06AF53D2DC3}" type="slidenum">
              <a:rPr lang="en-US"/>
              <a:pPr/>
              <a:t>7</a:t>
            </a:fld>
            <a:endParaRPr lang="en-US"/>
          </a:p>
        </p:txBody>
      </p:sp>
      <p:sp>
        <p:nvSpPr>
          <p:cNvPr id="248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8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09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11C667-F278-4984-9DA2-92B53615161A}" type="slidenum">
              <a:rPr lang="en-US"/>
              <a:pPr/>
              <a:t>8</a:t>
            </a:fld>
            <a:endParaRPr lang="en-US"/>
          </a:p>
        </p:txBody>
      </p:sp>
      <p:sp>
        <p:nvSpPr>
          <p:cNvPr id="249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46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55B9D-FB17-4DF3-A9EB-501C776DC5F8}" type="slidenum">
              <a:rPr lang="en-US"/>
              <a:pPr/>
              <a:t>9</a:t>
            </a:fld>
            <a:endParaRPr lang="en-US"/>
          </a:p>
        </p:txBody>
      </p:sp>
      <p:sp>
        <p:nvSpPr>
          <p:cNvPr id="249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C9468-A52C-44BA-A95C-2CA3F12A0899}" type="slidenum">
              <a:rPr lang="en-US"/>
              <a:pPr/>
              <a:t>10</a:t>
            </a:fld>
            <a:endParaRPr lang="en-US"/>
          </a:p>
        </p:txBody>
      </p:sp>
      <p:sp>
        <p:nvSpPr>
          <p:cNvPr id="2521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695325"/>
            <a:ext cx="5580062" cy="3487738"/>
          </a:xfrm>
          <a:ln/>
        </p:spPr>
      </p:sp>
      <p:sp>
        <p:nvSpPr>
          <p:cNvPr id="252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r>
              <a:rPr lang="en-US"/>
              <a:t>Adobe Photoshop does its own virtual memory</a:t>
            </a:r>
          </a:p>
          <a:p>
            <a:r>
              <a:rPr lang="en-US"/>
              <a:t>Crossing a page boundary (instruction not in memory)</a:t>
            </a:r>
          </a:p>
        </p:txBody>
      </p:sp>
    </p:spTree>
    <p:extLst>
      <p:ext uri="{BB962C8B-B14F-4D97-AF65-F5344CB8AC3E}">
        <p14:creationId xmlns:p14="http://schemas.microsoft.com/office/powerpoint/2010/main" val="377152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6067E-7980-4360-ADA8-3A44930A56D0}" type="slidenum">
              <a:rPr lang="en-US"/>
              <a:pPr/>
              <a:t>11</a:t>
            </a:fld>
            <a:endParaRPr lang="en-US"/>
          </a:p>
        </p:txBody>
      </p:sp>
      <p:sp>
        <p:nvSpPr>
          <p:cNvPr id="252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23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2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10" y="170156"/>
            <a:ext cx="9978067" cy="731520"/>
          </a:xfrm>
        </p:spPr>
        <p:txBody>
          <a:bodyPr/>
          <a:lstStyle>
            <a:lvl1pPr marL="0" indent="0"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2493" y="1233489"/>
            <a:ext cx="10047884" cy="5360852"/>
          </a:xfrm>
        </p:spPr>
        <p:txBody>
          <a:bodyPr/>
          <a:lstStyle>
            <a:lvl1pPr>
              <a:buClr>
                <a:srgbClr val="333399"/>
              </a:buClr>
              <a:buSzPct val="80000"/>
              <a:defRPr sz="2200"/>
            </a:lvl1pPr>
            <a:lvl2pPr>
              <a:buClr>
                <a:srgbClr val="FF0000"/>
              </a:buClr>
              <a:buSzPct val="80000"/>
              <a:defRPr sz="2000"/>
            </a:lvl2pPr>
            <a:lvl3pPr>
              <a:buClr>
                <a:srgbClr val="333399"/>
              </a:buClr>
              <a:buSzPct val="80000"/>
              <a:defRPr sz="1800"/>
            </a:lvl3pPr>
            <a:lvl4pPr>
              <a:buClr>
                <a:srgbClr val="333399"/>
              </a:buClr>
              <a:buSzPct val="80000"/>
              <a:defRPr sz="1600"/>
            </a:lvl4pPr>
            <a:lvl5pPr>
              <a:buClr>
                <a:srgbClr val="333399"/>
              </a:buClr>
              <a:buSzPct val="8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2" y="908820"/>
            <a:ext cx="6505575" cy="3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2105" y="1233570"/>
            <a:ext cx="4937760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35777" y="1247108"/>
            <a:ext cx="4884599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0341F-FBE9-465C-84BF-B364B3D69B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Memory Management (17)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8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09728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55448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1645920" y="1600200"/>
            <a:ext cx="932688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2743200"/>
            <a:ext cx="8547736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600200"/>
            <a:ext cx="9144000" cy="990600"/>
          </a:xfrm>
        </p:spPr>
        <p:txBody>
          <a:bodyPr/>
          <a:lstStyle>
            <a:lvl1pPr algn="l">
              <a:buNone/>
              <a:defRPr sz="3600" b="1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554480" cy="701675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Memory Management (17)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3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1430" y="4572002"/>
            <a:ext cx="109728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-11429" y="4664075"/>
            <a:ext cx="1756410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1853566" y="4654550"/>
            <a:ext cx="911923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10"/>
          <p:cNvSpPr/>
          <p:nvPr/>
        </p:nvSpPr>
        <p:spPr bwMode="white">
          <a:xfrm>
            <a:off x="1737361" y="2"/>
            <a:ext cx="120016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5486400"/>
            <a:ext cx="877824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648200"/>
            <a:ext cx="8778240" cy="685800"/>
          </a:xfrm>
        </p:spPr>
        <p:txBody>
          <a:bodyPr/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691" y="0"/>
            <a:ext cx="9100109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2"/>
            <a:ext cx="173736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9717E89-1D92-4CB2-8893-FF8AE25F8B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34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834640" y="4038600"/>
            <a:ext cx="7772400" cy="1828800"/>
          </a:xfrm>
        </p:spPr>
        <p:txBody>
          <a:bodyPr anchor="b"/>
          <a:lstStyle>
            <a:lvl1pPr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8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40080" y="169342"/>
            <a:ext cx="9980296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2494" y="1232738"/>
            <a:ext cx="10047883" cy="531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572494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35916"/>
            <a:ext cx="658368" cy="27432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92D65BA-A6BD-4478-A097-F0968B1F9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" y="914400"/>
            <a:ext cx="10332720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40287" y="914400"/>
            <a:ext cx="4980090" cy="29765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Memory Management (17)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80000"/>
        <a:buFont typeface="Arial" panose="020B0604020202020204" pitchFamily="34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668D8DC0-A0F8-40ED-B870-9E0CA2A34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5F929E59-6A17-4939-A0C0-0D0B6A31D2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59" y="2590801"/>
            <a:ext cx="1054389" cy="10543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7EE442-E56C-4CB1-9EAB-A5D65C15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75">
            <a:off x="4123329" y="4746022"/>
            <a:ext cx="683867" cy="93319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BC0667-29FC-49E9-AF68-4F67E1D84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024">
            <a:off x="8588591" y="4880704"/>
            <a:ext cx="683867" cy="9331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7080CB-5948-459E-80A3-77E42F8A5B9D}"/>
              </a:ext>
            </a:extLst>
          </p:cNvPr>
          <p:cNvSpPr txBox="1"/>
          <p:nvPr/>
        </p:nvSpPr>
        <p:spPr>
          <a:xfrm>
            <a:off x="276226" y="261339"/>
            <a:ext cx="4800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Welcome to</a:t>
            </a:r>
          </a:p>
          <a:p>
            <a:pPr algn="ctr" fontAlgn="base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CS 345 Operating Systems</a:t>
            </a:r>
          </a:p>
          <a:p>
            <a:pPr algn="ctr" fontAlgn="base">
              <a:spcBef>
                <a:spcPts val="600"/>
              </a:spcBef>
            </a:pPr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  Memory Management, Ch 7 (17)</a:t>
            </a:r>
          </a:p>
        </p:txBody>
      </p:sp>
    </p:spTree>
    <p:extLst>
      <p:ext uri="{BB962C8B-B14F-4D97-AF65-F5344CB8AC3E}">
        <p14:creationId xmlns:p14="http://schemas.microsoft.com/office/powerpoint/2010/main" val="232411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</a:t>
            </a:r>
            <a:endParaRPr lang="en-US" sz="2000" dirty="0"/>
          </a:p>
        </p:txBody>
      </p:sp>
      <p:sp>
        <p:nvSpPr>
          <p:cNvPr id="25200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How is a program started?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Start a process with no pages in memory (</a:t>
            </a:r>
            <a:r>
              <a:rPr lang="en-US" i="1" dirty="0"/>
              <a:t>pure </a:t>
            </a:r>
            <a:r>
              <a:rPr lang="en-US" b="1" i="1" u="sng" dirty="0">
                <a:solidFill>
                  <a:srgbClr val="FF0000"/>
                </a:solidFill>
              </a:rPr>
              <a:t>demand paging</a:t>
            </a:r>
            <a:r>
              <a:rPr lang="en-US" i="1" dirty="0"/>
              <a:t>).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Place in memory on a </a:t>
            </a:r>
            <a:r>
              <a:rPr lang="en-US" b="1" i="1" u="sng" dirty="0">
                <a:solidFill>
                  <a:srgbClr val="FF0000"/>
                </a:solidFill>
              </a:rPr>
              <a:t>page fault</a:t>
            </a:r>
            <a:r>
              <a:rPr lang="en-US" dirty="0"/>
              <a:t>.</a:t>
            </a:r>
          </a:p>
          <a:p>
            <a:r>
              <a:rPr lang="en-US" sz="2400" dirty="0"/>
              <a:t>At what point in a program’s execution can a page fault occur?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instruction fetch</a:t>
            </a:r>
          </a:p>
          <a:p>
            <a:pPr lvl="1">
              <a:spcBef>
                <a:spcPts val="0"/>
              </a:spcBef>
            </a:pPr>
            <a:r>
              <a:rPr lang="en-US" dirty="0"/>
              <a:t>operand fetch</a:t>
            </a:r>
          </a:p>
          <a:p>
            <a:pPr lvl="1">
              <a:spcBef>
                <a:spcPts val="0"/>
              </a:spcBef>
            </a:pPr>
            <a:r>
              <a:rPr lang="en-US" dirty="0"/>
              <a:t>operand store (any memory reference)</a:t>
            </a:r>
          </a:p>
          <a:p>
            <a:r>
              <a:rPr lang="en-US" sz="2400" dirty="0"/>
              <a:t>What is the worse case of page faulting?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VLIW or CISC instruction: </a:t>
            </a:r>
            <a:r>
              <a:rPr lang="en-US" b="1" dirty="0">
                <a:latin typeface="Arial Narrow" pitchFamily="34" charset="0"/>
              </a:rPr>
              <a:t>Add C,A,B</a:t>
            </a:r>
            <a:r>
              <a:rPr lang="en-US" dirty="0"/>
              <a:t> (C = A + B)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Instruction and all operands on different pages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4 possible page faults   )-: </a:t>
            </a:r>
            <a:r>
              <a:rPr lang="en-US" dirty="0" err="1"/>
              <a:t>slooooow</a:t>
            </a:r>
            <a:r>
              <a:rPr lang="en-US" dirty="0"/>
              <a:t> :-(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CE6192-225B-4639-9063-BF013E4FF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116D56-72C7-4115-8F80-54DF2951E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07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20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20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20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20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20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20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20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20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20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20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0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20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00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Paging Performance</a:t>
            </a:r>
            <a:endParaRPr lang="en-US" sz="2000"/>
          </a:p>
        </p:txBody>
      </p:sp>
      <p:sp>
        <p:nvSpPr>
          <p:cNvPr id="25221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Paging Time…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Disk latency		8 milliseconds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Disk seek			15 milliseconds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Disk transfer time		1 millisecond</a:t>
            </a:r>
          </a:p>
          <a:p>
            <a:pPr lvl="1">
              <a:spcBef>
                <a:spcPts val="0"/>
              </a:spcBef>
            </a:pPr>
            <a:r>
              <a:rPr lang="en-US" dirty="0"/>
              <a:t>Total paging time		~25 milliseconds</a:t>
            </a:r>
          </a:p>
          <a:p>
            <a:r>
              <a:rPr lang="en-US" sz="2400" dirty="0"/>
              <a:t>Could be longer due to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queueing time (pending requests)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paging overhead (paging policies)</a:t>
            </a:r>
          </a:p>
          <a:p>
            <a:r>
              <a:rPr lang="en-US" sz="2400" dirty="0"/>
              <a:t>Effective access time:</a:t>
            </a:r>
          </a:p>
          <a:p>
            <a:pPr>
              <a:spcBef>
                <a:spcPts val="1200"/>
              </a:spcBef>
              <a:buNone/>
            </a:pPr>
            <a:r>
              <a:rPr lang="en-US" sz="2400" dirty="0"/>
              <a:t>		</a:t>
            </a:r>
            <a:r>
              <a:rPr lang="en-US" sz="2400" i="1" dirty="0"/>
              <a:t>EAT</a:t>
            </a:r>
            <a:r>
              <a:rPr lang="en-US" sz="2400" dirty="0"/>
              <a:t> = (1 - </a:t>
            </a:r>
            <a:r>
              <a:rPr lang="en-US" sz="2400" i="1" dirty="0"/>
              <a:t>p</a:t>
            </a:r>
            <a:r>
              <a:rPr lang="en-US" sz="2400" dirty="0"/>
              <a:t>) </a:t>
            </a:r>
            <a:r>
              <a:rPr lang="en-US" sz="2400" dirty="0">
                <a:sym typeface="Symbol" pitchFamily="18" charset="2"/>
              </a:rPr>
              <a:t> </a:t>
            </a:r>
            <a:r>
              <a:rPr lang="en-US" sz="2400" i="1" dirty="0">
                <a:sym typeface="Symbol" pitchFamily="18" charset="2"/>
              </a:rPr>
              <a:t>ma</a:t>
            </a:r>
            <a:r>
              <a:rPr lang="en-US" sz="2400" dirty="0">
                <a:sym typeface="Symbol" pitchFamily="18" charset="2"/>
              </a:rPr>
              <a:t> + </a:t>
            </a:r>
            <a:r>
              <a:rPr lang="en-US" sz="2400" i="1" dirty="0">
                <a:sym typeface="Symbol" pitchFamily="18" charset="2"/>
              </a:rPr>
              <a:t>p</a:t>
            </a:r>
            <a:r>
              <a:rPr lang="en-US" sz="2400" dirty="0">
                <a:sym typeface="Symbol" pitchFamily="18" charset="2"/>
              </a:rPr>
              <a:t>  </a:t>
            </a:r>
            <a:r>
              <a:rPr lang="en-US" sz="2400" i="1" dirty="0" err="1">
                <a:sym typeface="Symbol" pitchFamily="18" charset="2"/>
              </a:rPr>
              <a:t>pft</a:t>
            </a:r>
            <a:endParaRPr lang="en-US" sz="2400" i="1" dirty="0">
              <a:sym typeface="Symbol" pitchFamily="18" charset="2"/>
            </a:endParaRPr>
          </a:p>
          <a:p>
            <a:pPr>
              <a:spcBef>
                <a:spcPts val="1200"/>
              </a:spcBef>
              <a:buNone/>
            </a:pPr>
            <a:r>
              <a:rPr lang="en-US" sz="2000" dirty="0"/>
              <a:t>		</a:t>
            </a:r>
            <a:r>
              <a:rPr lang="en-US" sz="2000" i="1" dirty="0"/>
              <a:t>p</a:t>
            </a:r>
            <a:r>
              <a:rPr lang="en-US" sz="2000" dirty="0"/>
              <a:t> is probability of page fault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		</a:t>
            </a:r>
            <a:r>
              <a:rPr lang="en-US" sz="2000" i="1" dirty="0"/>
              <a:t>ma</a:t>
            </a:r>
            <a:r>
              <a:rPr lang="en-US" sz="2000" dirty="0"/>
              <a:t> is memory access time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/>
              <a:t>		</a:t>
            </a:r>
            <a:r>
              <a:rPr lang="en-US" sz="2000" u="sng" dirty="0" err="1"/>
              <a:t>pft</a:t>
            </a:r>
            <a:r>
              <a:rPr lang="en-US" sz="2000" dirty="0"/>
              <a:t> is page fault time</a:t>
            </a:r>
          </a:p>
          <a:p>
            <a:pPr lvl="1"/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EC45C6-03BB-40A7-B716-6B3437DB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00439" y="3189250"/>
            <a:ext cx="3757962" cy="334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512763" algn="l"/>
                <a:tab pos="1371600" algn="l"/>
              </a:tabLst>
            </a:pPr>
            <a:r>
              <a:rPr lang="en-US" sz="1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Example: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512763" algn="l"/>
                <a:tab pos="13716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EAT with 100 ns memory access and 25 </a:t>
            </a:r>
            <a:r>
              <a:rPr lang="en-US" sz="14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ms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page fault time: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512763" algn="l"/>
                <a:tab pos="1371600" algn="l"/>
              </a:tabLst>
            </a:pP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EAT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	= (1 -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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ma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 +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p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  </a:t>
            </a:r>
            <a:r>
              <a:rPr lang="en-US" sz="1400" b="1" i="1" dirty="0" err="1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pft</a:t>
            </a:r>
            <a:endParaRPr lang="en-US" sz="1400" b="1" i="1" dirty="0">
              <a:solidFill>
                <a:srgbClr val="FF0000"/>
              </a:solidFill>
              <a:latin typeface="Comic Sans MS" panose="030F0702030302020204" pitchFamily="66" charset="0"/>
              <a:sym typeface="Symbol" pitchFamily="18" charset="2"/>
            </a:endParaRPr>
          </a:p>
          <a:p>
            <a:pPr>
              <a:lnSpc>
                <a:spcPct val="90000"/>
              </a:lnSpc>
              <a:tabLst>
                <a:tab pos="512763" algn="l"/>
                <a:tab pos="1371600" algn="l"/>
              </a:tabLst>
            </a:pP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= (1 -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)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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100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 +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p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 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25,000,000</a:t>
            </a:r>
          </a:p>
          <a:p>
            <a:pPr>
              <a:lnSpc>
                <a:spcPct val="90000"/>
              </a:lnSpc>
              <a:tabLst>
                <a:tab pos="512763" algn="l"/>
                <a:tab pos="1371600" algn="l"/>
              </a:tabLst>
            </a:pP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=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100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 + 24,999,900 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p</a:t>
            </a:r>
            <a:endParaRPr lang="en-US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512763" algn="l"/>
                <a:tab pos="13716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If we fault 1 out of 1000 (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= 0.001) accesses, what is the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EAT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?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512763" algn="l"/>
                <a:tab pos="13716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EAT	= 100 + 24,999,990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 0.001</a:t>
            </a:r>
          </a:p>
          <a:p>
            <a:pPr marL="0" lvl="1">
              <a:lnSpc>
                <a:spcPct val="90000"/>
              </a:lnSpc>
              <a:tabLst>
                <a:tab pos="512763" algn="l"/>
                <a:tab pos="13716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	=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25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/>
              </a:rPr>
              <a:t>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 (250 times slowdown!)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512763" algn="l"/>
                <a:tab pos="13716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How do we get less than 10% slowdown?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512763" algn="l"/>
                <a:tab pos="13716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EAT	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 1.10  100 ns = 110 ns</a:t>
            </a:r>
            <a:endParaRPr lang="en-US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lvl="1">
              <a:lnSpc>
                <a:spcPct val="90000"/>
              </a:lnSpc>
              <a:tabLst>
                <a:tab pos="512763" algn="l"/>
                <a:tab pos="13716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	100 + 24,999,990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 </a:t>
            </a:r>
            <a:r>
              <a:rPr lang="en-US" sz="1400" b="1" i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p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Symbol" pitchFamily="18" charset="2"/>
              </a:rPr>
              <a:t>  110 ns</a:t>
            </a:r>
            <a:endParaRPr lang="en-US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lvl="1">
              <a:lnSpc>
                <a:spcPct val="90000"/>
              </a:lnSpc>
              <a:spcBef>
                <a:spcPts val="600"/>
              </a:spcBef>
              <a:tabLst>
                <a:tab pos="512763" algn="l"/>
                <a:tab pos="1371600" algn="l"/>
              </a:tabLst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Less than 1 out of 2,500,000 accesses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76632-B2A8-4858-A4A1-5D77BA2A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6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22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22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22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22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22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22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22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22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22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22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22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22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22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2115" grpId="0" build="p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1396" name="Object 4"/>
          <p:cNvGraphicFramePr>
            <a:graphicFrameLocks noChangeAspect="1"/>
          </p:cNvGraphicFramePr>
          <p:nvPr/>
        </p:nvGraphicFramePr>
        <p:xfrm>
          <a:off x="2108201" y="3149601"/>
          <a:ext cx="6810375" cy="337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4904762" imgH="3172268" progId="PBrush">
                  <p:embed/>
                </p:oleObj>
              </mc:Choice>
              <mc:Fallback>
                <p:oleObj name="Bitmap Image" r:id="rId3" imgW="4904762" imgH="3172268" progId="PBrush">
                  <p:embed/>
                  <p:pic>
                    <p:nvPicPr>
                      <p:cNvPr id="24913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1" y="3149601"/>
                        <a:ext cx="6810375" cy="337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Paging Hardware</a:t>
            </a:r>
          </a:p>
        </p:txBody>
      </p:sp>
      <p:sp>
        <p:nvSpPr>
          <p:cNvPr id="24913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Use page number as a index into the page table, which then contains the physical frame holding that page.</a:t>
            </a:r>
          </a:p>
          <a:p>
            <a:r>
              <a:rPr lang="en-US" sz="2400" dirty="0"/>
              <a:t>Typical Flag bits: Present, Accessed, Modified, various protection-related bits.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0BA045-63FB-4CDC-BABF-4810C749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2478D4-58A8-4AA1-8FAF-394A1F01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6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91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9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139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Hardware</a:t>
            </a:r>
          </a:p>
        </p:txBody>
      </p:sp>
      <p:sp>
        <p:nvSpPr>
          <p:cNvPr id="2493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How large are page tables?</a:t>
            </a:r>
          </a:p>
          <a:p>
            <a:pPr lvl="1"/>
            <a:r>
              <a:rPr lang="en-US" dirty="0"/>
              <a:t>4G address space with 4K pages requires 4M entries (2</a:t>
            </a:r>
            <a:r>
              <a:rPr lang="en-US" baseline="30000" dirty="0"/>
              <a:t>32</a:t>
            </a:r>
            <a:r>
              <a:rPr lang="en-US" dirty="0"/>
              <a:t> / 2</a:t>
            </a:r>
            <a:r>
              <a:rPr lang="en-US" baseline="30000" dirty="0"/>
              <a:t>12</a:t>
            </a:r>
            <a:r>
              <a:rPr lang="en-US" dirty="0"/>
              <a:t> = 2</a:t>
            </a:r>
            <a:r>
              <a:rPr lang="en-US" baseline="30000" dirty="0"/>
              <a:t>22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dirty="0"/>
              <a:t>8 byte page table entry </a:t>
            </a:r>
            <a:r>
              <a:rPr lang="en-US" dirty="0">
                <a:sym typeface="Wingdings 2"/>
              </a:rPr>
              <a:t> 4M entries = 32M memory</a:t>
            </a:r>
            <a:endParaRPr lang="en-US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9575C3-5E15-4EEF-B7C1-6DE015656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graphicFrame>
        <p:nvGraphicFramePr>
          <p:cNvPr id="2493444" name="Object 4"/>
          <p:cNvGraphicFramePr>
            <a:graphicFrameLocks noChangeAspect="1"/>
          </p:cNvGraphicFramePr>
          <p:nvPr/>
        </p:nvGraphicFramePr>
        <p:xfrm>
          <a:off x="7013643" y="3484589"/>
          <a:ext cx="2803050" cy="158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5276190" imgH="2781688" progId="Paint.Picture">
                  <p:embed/>
                </p:oleObj>
              </mc:Choice>
              <mc:Fallback>
                <p:oleObj name="Bitmap Image" r:id="rId3" imgW="5276190" imgH="2781688" progId="Paint.Picture">
                  <p:embed/>
                  <p:pic>
                    <p:nvPicPr>
                      <p:cNvPr id="24934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643" y="3484589"/>
                        <a:ext cx="2803050" cy="158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7081736" y="1333852"/>
          <a:ext cx="2683146" cy="132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4904762" imgH="3172268" progId="PBrush">
                  <p:embed/>
                </p:oleObj>
              </mc:Choice>
              <mc:Fallback>
                <p:oleObj name="Bitmap Image" r:id="rId5" imgW="4904762" imgH="3172268" progId="PBrush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736" y="1333852"/>
                        <a:ext cx="2683146" cy="132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2493" y="3125086"/>
            <a:ext cx="6544913" cy="302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400" kern="0" dirty="0"/>
              <a:t>Solutions?</a:t>
            </a:r>
          </a:p>
          <a:p>
            <a:pPr lvl="1">
              <a:buClr>
                <a:srgbClr val="FF0000"/>
              </a:buClr>
            </a:pPr>
            <a:r>
              <a:rPr lang="en-US" sz="2000" kern="0" dirty="0"/>
              <a:t>Put page tables in VM space.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2000" kern="0" dirty="0"/>
              <a:t>Most systems use multilevel page tables </a:t>
            </a:r>
          </a:p>
          <a:p>
            <a:pPr lvl="2">
              <a:spcBef>
                <a:spcPts val="600"/>
              </a:spcBef>
              <a:buClr>
                <a:schemeClr val="accent6">
                  <a:lumMod val="50000"/>
                </a:schemeClr>
              </a:buClr>
            </a:pPr>
            <a:r>
              <a:rPr lang="en-US" sz="1800" kern="0" dirty="0"/>
              <a:t>Top level page table validates entire address space.</a:t>
            </a:r>
          </a:p>
          <a:p>
            <a:pPr lvl="2">
              <a:spcBef>
                <a:spcPts val="0"/>
              </a:spcBef>
              <a:buClr>
                <a:schemeClr val="accent6">
                  <a:lumMod val="50000"/>
                </a:schemeClr>
              </a:buClr>
            </a:pPr>
            <a:r>
              <a:rPr lang="en-US" sz="1800" kern="0" dirty="0"/>
              <a:t>Second level page table only used if that part for part of address space.</a:t>
            </a:r>
          </a:p>
          <a:p>
            <a:pPr lvl="2">
              <a:spcBef>
                <a:spcPts val="0"/>
              </a:spcBef>
              <a:buClr>
                <a:schemeClr val="accent6">
                  <a:lumMod val="50000"/>
                </a:schemeClr>
              </a:buClr>
            </a:pPr>
            <a:r>
              <a:rPr lang="en-US" sz="1800" kern="0" dirty="0"/>
              <a:t>Second level tables can 	also be used for shared libraries.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F0341-D7E0-47EA-AF70-5EBE2A43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0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9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9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93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49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3443" grpId="0" build="p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91396" name="Object 4"/>
          <p:cNvGraphicFramePr>
            <a:graphicFrameLocks noChangeAspect="1"/>
          </p:cNvGraphicFramePr>
          <p:nvPr/>
        </p:nvGraphicFramePr>
        <p:xfrm>
          <a:off x="2108201" y="2774374"/>
          <a:ext cx="6810375" cy="3745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4904762" imgH="3172268" progId="Paint.Picture">
                  <p:embed/>
                </p:oleObj>
              </mc:Choice>
              <mc:Fallback>
                <p:oleObj name="Bitmap Image" r:id="rId3" imgW="4904762" imgH="3172268" progId="Paint.Picture">
                  <p:embed/>
                  <p:pic>
                    <p:nvPicPr>
                      <p:cNvPr id="24913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1" y="2774374"/>
                        <a:ext cx="6810375" cy="3745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Paging Hardware</a:t>
            </a:r>
          </a:p>
        </p:txBody>
      </p:sp>
      <p:sp>
        <p:nvSpPr>
          <p:cNvPr id="24913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Use page number as an index into the page table, which then contains the physical frame holding that page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E582D2-DA5C-49B0-B999-AC74A01D3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49582" y="2365665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Logical Address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51964" y="2365665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Physical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C1110-DE6A-4EE1-BE60-DB467B71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6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1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9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1395" grpId="0" build="p"/>
      <p:bldP spid="2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Paging Quiz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4A9C46-408C-4DF1-9A64-6C88E410B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972" y="1307939"/>
            <a:ext cx="9167149" cy="544531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9112D-FF2B-4646-9D60-A0BE1273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F45D40-2DF4-4A55-ACE9-A04E92059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4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key programmers">
            <a:extLst>
              <a:ext uri="{FF2B5EF4-FFF2-40B4-BE49-F238E27FC236}">
                <a16:creationId xmlns:a16="http://schemas.microsoft.com/office/drawing/2014/main" id="{541F3F45-3494-4844-B869-92B6B1BEC9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F3E42C3-0146-41D4-98D1-826C8870EFD0}"/>
              </a:ext>
            </a:extLst>
          </p:cNvPr>
          <p:cNvSpPr/>
          <p:nvPr/>
        </p:nvSpPr>
        <p:spPr>
          <a:xfrm>
            <a:off x="4434348" y="324464"/>
            <a:ext cx="2182761" cy="1229032"/>
          </a:xfrm>
          <a:prstGeom prst="cloudCallout">
            <a:avLst>
              <a:gd name="adj1" fmla="val 91605"/>
              <a:gd name="adj2" fmla="val 5210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Safe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DB1758-187B-4E58-A8B9-4D2448FA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7633">
            <a:off x="7704102" y="1889526"/>
            <a:ext cx="1246948" cy="105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99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 #17: Constant Comparisons</a:t>
            </a:r>
            <a:endParaRPr lang="en-US" sz="20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 bwMode="auto">
          <a:xfrm>
            <a:off x="566057" y="4369328"/>
            <a:ext cx="9961266" cy="2080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400" kern="0" dirty="0"/>
              <a:t>The compiler will always complain and not compile when the statement is miswritten.</a:t>
            </a:r>
          </a:p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400" kern="0" dirty="0"/>
              <a:t>Unfortunately, this technique won’t work for  comparing two variables </a:t>
            </a:r>
            <a:r>
              <a:rPr lang="en-US" sz="2200" kern="0" dirty="0"/>
              <a:t>(</a:t>
            </a:r>
            <a:r>
              <a:rPr lang="en-US" sz="2200" kern="0" dirty="0" err="1"/>
              <a:t>ie</a:t>
            </a:r>
            <a:r>
              <a:rPr lang="en-US" sz="2200" kern="0" dirty="0"/>
              <a:t>. the expression “</a:t>
            </a:r>
            <a:r>
              <a:rPr lang="en-US" sz="2200" b="1" i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if (x == y)</a:t>
            </a:r>
            <a:r>
              <a:rPr lang="en-US" sz="2200" kern="0" dirty="0"/>
              <a:t>” can be miss written as “</a:t>
            </a:r>
            <a:r>
              <a:rPr lang="en-US" sz="2200" b="1" i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if (x = y)</a:t>
            </a:r>
            <a:r>
              <a:rPr lang="en-US" sz="2200" kern="0" dirty="0"/>
              <a:t>”).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66057" y="2721397"/>
            <a:ext cx="10054320" cy="1294811"/>
            <a:chOff x="552196" y="2862072"/>
            <a:chExt cx="8164513" cy="1294811"/>
          </a:xfrm>
        </p:grpSpPr>
        <p:sp>
          <p:nvSpPr>
            <p:cNvPr id="9" name="Content Placeholder 6"/>
            <p:cNvSpPr txBox="1">
              <a:spLocks/>
            </p:cNvSpPr>
            <p:nvPr/>
          </p:nvSpPr>
          <p:spPr bwMode="auto">
            <a:xfrm>
              <a:off x="552196" y="2862072"/>
              <a:ext cx="8164513" cy="8608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>
                <a:buClr>
                  <a:schemeClr val="accent6">
                    <a:lumMod val="50000"/>
                  </a:schemeClr>
                </a:buClr>
              </a:pPr>
              <a:r>
                <a:rPr lang="en-US" sz="2400" kern="0" dirty="0"/>
                <a:t>To avoid this, use the defensive programming approach of putting the constant as the first term.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44165" y="3787551"/>
              <a:ext cx="5598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if (1 = x) { }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66057" y="1379241"/>
            <a:ext cx="10054320" cy="924808"/>
            <a:chOff x="570484" y="1449578"/>
            <a:chExt cx="8164513" cy="924808"/>
          </a:xfrm>
        </p:grpSpPr>
        <p:sp>
          <p:nvSpPr>
            <p:cNvPr id="10" name="TextBox 9"/>
            <p:cNvSpPr txBox="1"/>
            <p:nvPr/>
          </p:nvSpPr>
          <p:spPr>
            <a:xfrm>
              <a:off x="1844165" y="2005054"/>
              <a:ext cx="55988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if (x = 1) { }</a:t>
              </a:r>
            </a:p>
          </p:txBody>
        </p:sp>
        <p:sp>
          <p:nvSpPr>
            <p:cNvPr id="11" name="Content Placeholder 6"/>
            <p:cNvSpPr txBox="1">
              <a:spLocks/>
            </p:cNvSpPr>
            <p:nvPr/>
          </p:nvSpPr>
          <p:spPr bwMode="auto">
            <a:xfrm>
              <a:off x="570484" y="1449578"/>
              <a:ext cx="8164513" cy="869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>
                <a:buClr>
                  <a:schemeClr val="accent6">
                    <a:lumMod val="50000"/>
                  </a:schemeClr>
                </a:buClr>
              </a:pPr>
              <a:r>
                <a:rPr lang="en-US" sz="2400" kern="0" dirty="0"/>
                <a:t>Sometimes, we tend to confuse “=” operator with “==” operator.</a:t>
              </a:r>
            </a:p>
          </p:txBody>
        </p: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CD7AE-0EFA-4410-829C-C66E83A90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768ED-98F7-450B-AC46-F0B3C494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46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 Techniques </a:t>
            </a:r>
          </a:p>
        </p:txBody>
      </p:sp>
      <p:sp>
        <p:nvSpPr>
          <p:cNvPr id="2481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2493" y="1407111"/>
            <a:ext cx="10047884" cy="3297567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/>
              <a:t>Fixed Partitioning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Divide memory into equal or unequal fixed size partitions at boot time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/>
              <a:t>Dynamic Partitioning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Create partitions as programs loaded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/>
              <a:t>Simple Paging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Divide memory into equal-size pages, load program into available pages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4"/>
            </a:pPr>
            <a:r>
              <a:rPr lang="en-US" sz="2400" dirty="0"/>
              <a:t>Simple Segmentation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Divide program into segments according to usage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917283-F5E5-434A-8849-32D68740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2493" y="4726368"/>
            <a:ext cx="10047884" cy="196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2400" b="1" kern="0" dirty="0">
                <a:solidFill>
                  <a:srgbClr val="FF0000"/>
                </a:solidFill>
              </a:rPr>
              <a:t>Virtual-Memory Paging</a:t>
            </a:r>
          </a:p>
          <a:p>
            <a:pPr lvl="1">
              <a:lnSpc>
                <a:spcPct val="90000"/>
              </a:lnSpc>
            </a:pPr>
            <a:r>
              <a:rPr lang="en-US" sz="1800" kern="0" dirty="0"/>
              <a:t>Paging, but not all pages need to be in memory at one time</a:t>
            </a:r>
          </a:p>
          <a:p>
            <a:pPr marL="514350" indent="-51435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6"/>
            </a:pPr>
            <a:r>
              <a:rPr lang="en-US" sz="2400" b="1" kern="0" dirty="0">
                <a:solidFill>
                  <a:srgbClr val="FF0000"/>
                </a:solidFill>
              </a:rPr>
              <a:t>Virtual Memory Segmentation</a:t>
            </a:r>
          </a:p>
          <a:p>
            <a:pPr lvl="1">
              <a:lnSpc>
                <a:spcPct val="90000"/>
              </a:lnSpc>
            </a:pPr>
            <a:r>
              <a:rPr lang="en-US" sz="1800" kern="0" dirty="0"/>
              <a:t>Like simple segmentation, but not all segments need to be in memory at one time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7FEA88-3A6D-41C7-9C76-FB651B516E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882" y="4642074"/>
            <a:ext cx="5480077" cy="188455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105213-ECEA-40F7-B7A7-828577AF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5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 Execution</a:t>
            </a:r>
          </a:p>
        </p:txBody>
      </p:sp>
      <p:sp>
        <p:nvSpPr>
          <p:cNvPr id="2477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sz="2400" dirty="0"/>
              <a:t>What are the characteristics of an executing program?</a:t>
            </a:r>
            <a:endParaRPr lang="en-US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D3EDF95-50DC-4255-A23A-62E1F53DF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3A3798-D033-47ED-A48A-815A0ABA9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93" y="1815706"/>
            <a:ext cx="9914170" cy="116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sz="2000" kern="0" dirty="0"/>
              <a:t>Instructions must be in main memory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US" sz="2000" kern="0" dirty="0"/>
              <a:t>Usually has rarely used code and features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US" sz="2000" kern="0" dirty="0"/>
              <a:t>Allocated more memory than is needed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US" sz="2000" kern="0" dirty="0"/>
              <a:t>Exhibit locality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225740B-FB7B-4A75-9A0F-2F83A5372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031" y="2981821"/>
            <a:ext cx="9914170" cy="44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accent6">
                  <a:lumMod val="50000"/>
                </a:schemeClr>
              </a:buClr>
            </a:pPr>
            <a:r>
              <a:rPr lang="en-US" sz="2400" kern="0" dirty="0"/>
              <a:t>What problems result from lack of memory?</a:t>
            </a:r>
            <a:endParaRPr lang="en-US" sz="2000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B514018-3B52-4E24-AF3F-863474943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031" y="3424918"/>
            <a:ext cx="9914170" cy="723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600"/>
              </a:spcBef>
              <a:buClr>
                <a:srgbClr val="FF0000"/>
              </a:buClr>
            </a:pPr>
            <a:r>
              <a:rPr lang="en-US" sz="2000" kern="0" dirty="0"/>
              <a:t>What if a program needs to “grow” while executing?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2000" kern="0" dirty="0"/>
              <a:t>What about moving to a new machine?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6CB3DFA-ACD0-427B-9E0C-D263CED91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88" y="4105404"/>
            <a:ext cx="9914170" cy="723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50000"/>
                </a:schemeClr>
              </a:buClr>
            </a:pPr>
            <a:r>
              <a:rPr lang="en-US" sz="2400" kern="0" dirty="0"/>
              <a:t>What are the advantages of NOT requiring all of an executing program to be in physical memory?</a:t>
            </a:r>
            <a:endParaRPr lang="en-US" sz="2000" kern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434FB32-E5E4-4C88-AAEC-898640D13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26" y="4906393"/>
            <a:ext cx="9914170" cy="137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600"/>
              </a:spcBef>
              <a:buClr>
                <a:srgbClr val="FF0000"/>
              </a:buClr>
            </a:pPr>
            <a:r>
              <a:rPr lang="en-US" sz="2000" kern="0" dirty="0"/>
              <a:t>Larger program address space.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2000" kern="0" dirty="0"/>
              <a:t>More executing programs memory.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2000" kern="0" dirty="0"/>
              <a:t>Less I/O needed to get a process going (on demand).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2000" kern="0" dirty="0"/>
              <a:t>Unused modules would not be loaded.</a:t>
            </a:r>
          </a:p>
          <a:p>
            <a:pPr>
              <a:spcBef>
                <a:spcPts val="0"/>
              </a:spcBef>
              <a:buClr>
                <a:schemeClr val="accent6">
                  <a:lumMod val="50000"/>
                </a:schemeClr>
              </a:buClr>
            </a:pPr>
            <a:endParaRPr lang="en-US" sz="2000" kern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5A38D7-E17E-43D3-ACA7-39940E81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5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7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7059" grpId="0" build="p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Early Memory Solutions</a:t>
            </a:r>
          </a:p>
        </p:txBody>
      </p:sp>
      <p:sp>
        <p:nvSpPr>
          <p:cNvPr id="2481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/>
              <a:t>All larger programs had to contain logic for managing two-level storage.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Non-volatile hard drive was used to store data and code.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Programs were responsible for moving “overlays” back and forth from primary to secondary storage.</a:t>
            </a:r>
            <a:endParaRPr lang="en-US" sz="24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4A20EF-75D7-4772-8FA8-1111AC4D5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064" y="3195537"/>
            <a:ext cx="4241340" cy="3096339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72493" y="3210940"/>
            <a:ext cx="9150875" cy="308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buClr>
                <a:schemeClr val="accent6">
                  <a:lumMod val="50000"/>
                </a:schemeClr>
              </a:buClr>
            </a:pPr>
            <a:r>
              <a:rPr lang="en-US" sz="2400" kern="0" dirty="0"/>
              <a:t>Multi-programming had to use “base and bounds registers” to manage, allocate, and reallocate memory.</a:t>
            </a:r>
          </a:p>
          <a:p>
            <a:pPr>
              <a:spcBef>
                <a:spcPts val="600"/>
              </a:spcBef>
              <a:buClr>
                <a:schemeClr val="accent6">
                  <a:lumMod val="50000"/>
                </a:schemeClr>
              </a:buClr>
            </a:pPr>
            <a:r>
              <a:rPr lang="en-US" sz="2400" kern="0" dirty="0"/>
              <a:t>Virtual memory introduced in early 60’s</a:t>
            </a:r>
          </a:p>
          <a:p>
            <a:pPr lvl="1">
              <a:spcBef>
                <a:spcPts val="600"/>
              </a:spcBef>
              <a:buClr>
                <a:srgbClr val="FF0000"/>
              </a:buClr>
            </a:pPr>
            <a:r>
              <a:rPr lang="en-US" sz="1600" kern="0" dirty="0"/>
              <a:t>1961 - First virtual memory machine, Atlas Computer in UK.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1600" kern="0" dirty="0"/>
              <a:t>1962 - First commercial system, Burroughs B5000.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1600" kern="0" dirty="0"/>
              <a:t>1972 – IBM introduces virtual memory in mainframes with OS/370.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1600" kern="0" dirty="0"/>
              <a:t>1979 - Unix  uses virtual memory with 3BSD.</a:t>
            </a:r>
          </a:p>
          <a:p>
            <a:pPr lvl="1">
              <a:spcBef>
                <a:spcPts val="0"/>
              </a:spcBef>
              <a:buClr>
                <a:srgbClr val="FF0000"/>
              </a:buClr>
            </a:pPr>
            <a:r>
              <a:rPr lang="en-US" sz="1600" kern="0" dirty="0"/>
              <a:t>1993 - Microsoft introduces virtual memory into Windows NT 3.</a:t>
            </a:r>
          </a:p>
          <a:p>
            <a:pPr>
              <a:spcBef>
                <a:spcPts val="600"/>
              </a:spcBef>
              <a:buClr>
                <a:schemeClr val="accent6">
                  <a:lumMod val="50000"/>
                </a:schemeClr>
              </a:buClr>
            </a:pPr>
            <a:r>
              <a:rPr lang="en-US" sz="2000" kern="0" dirty="0"/>
              <a:t>All had challenges - specialized hardware required, too much processor power required to do address translation</a:t>
            </a:r>
          </a:p>
          <a:p>
            <a:pPr>
              <a:spcBef>
                <a:spcPts val="600"/>
              </a:spcBef>
            </a:pPr>
            <a:endParaRPr lang="en-US" sz="2400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51D530-58E9-41DC-9739-E86E43915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4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81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8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81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1155" grpId="0" build="p" autoUpdateAnimBg="0"/>
      <p:bldP spid="9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24852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 What is the difference between “real” and “virtual” memory?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Program addresses only logical addresses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Hardware maps logical addresses to physical addresses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Only part of a process is loaded into memory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process may be larger than main memory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additional processes allowed in main memory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memory loaded/unloaded as the programs execute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generally implemented using demand paging.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Real Memory – The physical memory occupied by a program (frames)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Virtual memory – The larger memory space perceived by the program (pages)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E6A7D3-4724-451E-A824-1F487506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F1EC89-2049-49E6-8D40-532F650A2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9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8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8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8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8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8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8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8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8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8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5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85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5251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87298" name="Object 2"/>
          <p:cNvGraphicFramePr>
            <a:graphicFrameLocks noChangeAspect="1"/>
          </p:cNvGraphicFramePr>
          <p:nvPr/>
        </p:nvGraphicFramePr>
        <p:xfrm>
          <a:off x="1981200" y="2533651"/>
          <a:ext cx="6629400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886325" imgH="2600325" progId="MSDraw.Drawing.8.2">
                  <p:embed/>
                </p:oleObj>
              </mc:Choice>
              <mc:Fallback>
                <p:oleObj r:id="rId3" imgW="4886325" imgH="2600325" progId="MSDraw.Drawing.8.2">
                  <p:embed/>
                  <p:pic>
                    <p:nvPicPr>
                      <p:cNvPr id="24872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33651"/>
                        <a:ext cx="6629400" cy="352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7299" name="Text Box 3"/>
          <p:cNvSpPr txBox="1">
            <a:spLocks noChangeArrowheads="1"/>
          </p:cNvSpPr>
          <p:nvPr/>
        </p:nvSpPr>
        <p:spPr bwMode="auto">
          <a:xfrm>
            <a:off x="1752600" y="1543051"/>
            <a:ext cx="2286000" cy="10064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Cache memory: provides illusion of very high speed</a:t>
            </a:r>
          </a:p>
        </p:txBody>
      </p:sp>
      <p:sp>
        <p:nvSpPr>
          <p:cNvPr id="2487300" name="Text Box 4"/>
          <p:cNvSpPr txBox="1">
            <a:spLocks noChangeArrowheads="1"/>
          </p:cNvSpPr>
          <p:nvPr/>
        </p:nvSpPr>
        <p:spPr bwMode="auto">
          <a:xfrm>
            <a:off x="7010400" y="1543051"/>
            <a:ext cx="2286000" cy="10064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Virtual memory: provides illusion of </a:t>
            </a:r>
          </a:p>
          <a:p>
            <a:r>
              <a:rPr lang="en-US" sz="2000">
                <a:latin typeface="Arial" charset="0"/>
              </a:rPr>
              <a:t>very large size</a:t>
            </a:r>
          </a:p>
        </p:txBody>
      </p:sp>
      <p:grpSp>
        <p:nvGrpSpPr>
          <p:cNvPr id="2487301" name="Group 5"/>
          <p:cNvGrpSpPr>
            <a:grpSpLocks/>
          </p:cNvGrpSpPr>
          <p:nvPr/>
        </p:nvGrpSpPr>
        <p:grpSpPr bwMode="auto">
          <a:xfrm>
            <a:off x="4495801" y="1543050"/>
            <a:ext cx="2073275" cy="4038600"/>
            <a:chOff x="2400" y="720"/>
            <a:chExt cx="1306" cy="2544"/>
          </a:xfrm>
        </p:grpSpPr>
        <p:sp>
          <p:nvSpPr>
            <p:cNvPr id="2487302" name="Text Box 6"/>
            <p:cNvSpPr txBox="1">
              <a:spLocks noChangeArrowheads="1"/>
            </p:cNvSpPr>
            <p:nvPr/>
          </p:nvSpPr>
          <p:spPr bwMode="auto">
            <a:xfrm>
              <a:off x="2400" y="720"/>
              <a:ext cx="1306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>
                  <a:latin typeface="Arial" charset="0"/>
                </a:rPr>
                <a:t>Main memory: reasonable cost, but slow &amp; small</a:t>
              </a:r>
            </a:p>
          </p:txBody>
        </p:sp>
        <p:sp>
          <p:nvSpPr>
            <p:cNvPr id="2487303" name="Oval 7"/>
            <p:cNvSpPr>
              <a:spLocks noChangeArrowheads="1"/>
            </p:cNvSpPr>
            <p:nvPr/>
          </p:nvSpPr>
          <p:spPr bwMode="auto">
            <a:xfrm>
              <a:off x="2544" y="1584"/>
              <a:ext cx="960" cy="1680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47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45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873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BE83A8-746A-43EF-9831-9C765B8C9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56ADB-DBC9-488D-81B4-1A9A44D74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5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87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87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87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7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7299" grpId="0" animBg="1" autoUpdateAnimBg="0"/>
      <p:bldP spid="248730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24893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What principle makes Virtual Memory possible?</a:t>
            </a:r>
          </a:p>
          <a:p>
            <a:pPr lvl="1">
              <a:lnSpc>
                <a:spcPct val="90000"/>
              </a:lnSpc>
            </a:pPr>
            <a:r>
              <a:rPr lang="en-US" i="1" u="sng" dirty="0">
                <a:solidFill>
                  <a:srgbClr val="FF0000"/>
                </a:solidFill>
              </a:rPr>
              <a:t>Principle of Locality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/>
              <a:t>– A program tends to reference the same items - even if same item not used, nearby items will often be referenced.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What part(s) of a program need to be in memory?</a:t>
            </a:r>
          </a:p>
          <a:p>
            <a:pPr lvl="1">
              <a:lnSpc>
                <a:spcPct val="90000"/>
              </a:lnSpc>
            </a:pPr>
            <a:r>
              <a:rPr lang="en-US" i="1" u="sng" dirty="0">
                <a:solidFill>
                  <a:srgbClr val="FF0000"/>
                </a:solidFill>
              </a:rPr>
              <a:t>Resident Set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/>
              <a:t>– Those parts of the program being actively used (remaining parts of program on disk).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What problems might occur with Virtual Memory?</a:t>
            </a:r>
          </a:p>
          <a:p>
            <a:pPr lvl="1">
              <a:lnSpc>
                <a:spcPct val="90000"/>
              </a:lnSpc>
            </a:pPr>
            <a:r>
              <a:rPr lang="en-US" i="1" u="sng" dirty="0">
                <a:solidFill>
                  <a:srgbClr val="FF0000"/>
                </a:solidFill>
              </a:rPr>
              <a:t>Thrashing</a:t>
            </a:r>
            <a:r>
              <a:rPr lang="en-US" dirty="0"/>
              <a:t> – Constantly needing to get pages off secondary storage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happens if the O.S. throws out a piece of memory that is about to be used.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can happen if the program scans a long array – continuously referencing pages not used recently.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O.S. must watch out for this situation!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447E61-C193-4AA7-BEFB-0F81E3A3D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5B2661-C63D-487B-92D8-39AB87BCE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5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8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8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8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8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89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8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8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89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89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93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MMU’s</a:t>
            </a:r>
          </a:p>
        </p:txBody>
      </p:sp>
      <p:sp>
        <p:nvSpPr>
          <p:cNvPr id="2497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What is a Memory Management Unit?</a:t>
            </a:r>
          </a:p>
          <a:p>
            <a:pPr lvl="1"/>
            <a:r>
              <a:rPr lang="en-US" sz="2200" dirty="0"/>
              <a:t>Hardware that sits between the CPU and physical memory using </a:t>
            </a:r>
            <a:r>
              <a:rPr lang="en-US" sz="2200" b="1" i="1" u="sng" dirty="0">
                <a:solidFill>
                  <a:srgbClr val="FF0000"/>
                </a:solidFill>
              </a:rPr>
              <a:t>page tables</a:t>
            </a:r>
            <a:r>
              <a:rPr lang="en-US" sz="2200" dirty="0"/>
              <a:t>.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Translates logical addresses to physical addresses.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Typically integrated today into the CPU.</a:t>
            </a:r>
          </a:p>
          <a:p>
            <a:r>
              <a:rPr lang="en-US" sz="2800" dirty="0"/>
              <a:t>What are page tables and where are they stored?</a:t>
            </a:r>
          </a:p>
          <a:p>
            <a:pPr lvl="1">
              <a:spcBef>
                <a:spcPts val="600"/>
              </a:spcBef>
            </a:pPr>
            <a:r>
              <a:rPr lang="en-US" sz="2200" dirty="0"/>
              <a:t>Memory tables (one per process) used in translating logical to physical addresses and controlling access (read/write, privileged, shared).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Originally implemented in special very fast registers, but now stored in normal memory.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Entries are cached in fast registers called </a:t>
            </a:r>
            <a:r>
              <a:rPr lang="en-US" sz="2200" b="1" i="1" u="sng" dirty="0">
                <a:solidFill>
                  <a:srgbClr val="FF0000"/>
                </a:solidFill>
              </a:rPr>
              <a:t>Translation Look-aside Buffers</a:t>
            </a:r>
            <a:r>
              <a:rPr lang="en-US" sz="2200" dirty="0"/>
              <a:t> (TLBs).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F85E0E-7C5E-44EB-B180-E0EAFDC2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Memory Management (17)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DD6ABA-781A-405D-938C-C987DEAA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5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9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9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97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97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97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97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7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97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7539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 235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</TotalTime>
  <Words>1398</Words>
  <Application>Microsoft Office PowerPoint</Application>
  <PresentationFormat>Custom</PresentationFormat>
  <Paragraphs>195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Arial Narrow</vt:lpstr>
      <vt:lpstr>Calibri</vt:lpstr>
      <vt:lpstr>Comic Sans MS</vt:lpstr>
      <vt:lpstr>Courier New</vt:lpstr>
      <vt:lpstr>Tw Cen MT</vt:lpstr>
      <vt:lpstr>Wingdings</vt:lpstr>
      <vt:lpstr>CS 235 Theme</vt:lpstr>
      <vt:lpstr>MSDraw.Drawing.8.2</vt:lpstr>
      <vt:lpstr>Bitmap Image</vt:lpstr>
      <vt:lpstr>PowerPoint Presentation</vt:lpstr>
      <vt:lpstr>Tip #17: Constant Comparisons</vt:lpstr>
      <vt:lpstr>Memory Management Techniques </vt:lpstr>
      <vt:lpstr>Program Execution</vt:lpstr>
      <vt:lpstr>Early Memory Solutions</vt:lpstr>
      <vt:lpstr>Virtual Memory</vt:lpstr>
      <vt:lpstr>Memory Hierarchy</vt:lpstr>
      <vt:lpstr>Virtual Memory</vt:lpstr>
      <vt:lpstr>MMU’s</vt:lpstr>
      <vt:lpstr>Paging</vt:lpstr>
      <vt:lpstr>Paging Performance</vt:lpstr>
      <vt:lpstr>Paging Hardware</vt:lpstr>
      <vt:lpstr>Paging Hardware</vt:lpstr>
      <vt:lpstr>Simple Paging Hardware</vt:lpstr>
      <vt:lpstr>Simple Paging Quiz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Roper</dc:creator>
  <cp:lastModifiedBy>Paul Roper</cp:lastModifiedBy>
  <cp:revision>66</cp:revision>
  <dcterms:created xsi:type="dcterms:W3CDTF">2020-07-19T21:27:39Z</dcterms:created>
  <dcterms:modified xsi:type="dcterms:W3CDTF">2021-10-07T15:43:58Z</dcterms:modified>
</cp:coreProperties>
</file>